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Inter"/>
      <p:regular r:id="rId23"/>
      <p:bold r:id="rId24"/>
    </p:embeddedFont>
    <p:embeddedFont>
      <p:font typeface="Cairo"/>
      <p:regular r:id="rId25"/>
      <p:bold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iro-bold.fntdata"/><Relationship Id="rId25" Type="http://schemas.openxmlformats.org/officeDocument/2006/relationships/font" Target="fonts/Cairo-regular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86ecac4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86ecac4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86ecac4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86ecac4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86ecac4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86ecac4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Aptos: 130 000 transactions → ex Meta employees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86ecac43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86ecac43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6ecac43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6ecac4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Aptos: 130 000 transactions → ex Meta employees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6ecac4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6ecac4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6ecac43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6ecac43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6ecac43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6ecac43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6ecac43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6ecac43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3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32253" t="0"/>
          <a:stretch/>
        </p:blipFill>
        <p:spPr>
          <a:xfrm>
            <a:off x="3908175" y="0"/>
            <a:ext cx="52358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rotWithShape="0" algn="bl">
              <a:srgbClr val="000000">
                <a:alpha val="50000"/>
              </a:srgbClr>
            </a:outerShdw>
          </a:effectLst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1371600" y="2718177"/>
            <a:ext cx="4572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b="1" sz="2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371600" y="3175377"/>
            <a:ext cx="45720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●"/>
              <a:defRPr sz="1800">
                <a:latin typeface="Cairo"/>
                <a:ea typeface="Cairo"/>
                <a:cs typeface="Cairo"/>
                <a:sym typeface="Cai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○"/>
              <a:defRPr sz="1800">
                <a:latin typeface="Cairo"/>
                <a:ea typeface="Cairo"/>
                <a:cs typeface="Cairo"/>
                <a:sym typeface="Cai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Cairo"/>
              <a:buChar char="■"/>
              <a:defRPr sz="18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118875" y="4937750"/>
            <a:ext cx="19875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‹#›</a:t>
            </a:fld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599" y="1693923"/>
            <a:ext cx="4572001" cy="79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">
  <p:cSld name="CUSTOM_6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rotWithShape="0" algn="bl">
              <a:srgbClr val="000000">
                <a:alpha val="50000"/>
              </a:srgbClr>
            </a:outerShdw>
          </a:effectLst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371600" y="960000"/>
            <a:ext cx="7315200" cy="37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034" y="4935464"/>
            <a:ext cx="705307" cy="11887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122339" y="4935500"/>
            <a:ext cx="21987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‹#›</a:t>
            </a:fld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">
  <p:cSld name="1_Gradient Layer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rotWithShape="0" algn="bl">
              <a:srgbClr val="000000">
                <a:alpha val="50000"/>
              </a:srgbClr>
            </a:outerShdw>
          </a:effectLst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960000"/>
            <a:ext cx="7772400" cy="35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0" name="Google Shape;70;p15"/>
          <p:cNvSpPr txBox="1"/>
          <p:nvPr/>
        </p:nvSpPr>
        <p:spPr>
          <a:xfrm>
            <a:off x="824188" y="4709150"/>
            <a:ext cx="20685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‹#›</a:t>
            </a:fld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" y="4709114"/>
            <a:ext cx="705307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">
  <p:cSld name="CUSTOM_3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714375" rotWithShape="0" algn="bl">
              <a:srgbClr val="000000">
                <a:alpha val="50000"/>
              </a:srgbClr>
            </a:outerShdw>
          </a:effectLst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b="1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●"/>
              <a:defRPr sz="1200"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○"/>
              <a:defRPr sz="1200"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Cairo"/>
              <a:buChar char="■"/>
              <a:defRPr sz="12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7" name="Google Shape;77;p16"/>
          <p:cNvSpPr txBox="1"/>
          <p:nvPr/>
        </p:nvSpPr>
        <p:spPr>
          <a:xfrm>
            <a:off x="824175" y="4937800"/>
            <a:ext cx="21246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Slide </a:t>
            </a:r>
            <a:fld id="{00000000-1234-1234-1234-123412341234}" type="slidenum"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‹#›</a:t>
            </a:fld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 |  web3-talents.io/bitcoin-talents</a:t>
            </a:r>
            <a:endParaRPr sz="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" y="4937760"/>
            <a:ext cx="705307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twitter.com/BitcoinTalents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hyperlink" Target="https://www.linkedin.com/company/bitcoin-talents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hyperlink" Target="https://www.ey.com/de_de/location-events/2024/03/seminarreihe-zu-blockchain-und-digitalisierung" TargetMode="External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8HpcIjwSXQnwEbrk0iisvR7uQbYBQxr_?usp=sharing" TargetMode="External"/><Relationship Id="rId4" Type="http://schemas.openxmlformats.org/officeDocument/2006/relationships/hyperlink" Target="https://forms.gle/wi8fycvqFHjyBmQ46" TargetMode="External"/><Relationship Id="rId5" Type="http://schemas.openxmlformats.org/officeDocument/2006/relationships/hyperlink" Target="https://web3-talents.io/dlt-talents/dlt-talents-profiles/" TargetMode="External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hyperlink" Target="https://nakamotoinstitute.org/cypherpunk-manifesto/" TargetMode="External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hyperlink" Target="https://nakamotoinstitute.org/crypto-anarchist-manifesto/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nakamotoinstitute.org/digital-cash-and-privac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rms.gle/8uXYZCMAAAp12CmP8" TargetMode="External"/><Relationship Id="rId4" Type="http://schemas.openxmlformats.org/officeDocument/2006/relationships/hyperlink" Target="https://github.com/bitcoinbook/bitcoinbook" TargetMode="External"/><Relationship Id="rId5" Type="http://schemas.openxmlformats.org/officeDocument/2006/relationships/hyperlink" Target="https://twitter.com/i/lists/1618609873691840518" TargetMode="External"/><Relationship Id="rId6" Type="http://schemas.openxmlformats.org/officeDocument/2006/relationships/hyperlink" Target="https://docs.google.com/spreadsheets/d/1Czz72i7GA8iPKHoW7oaJlZfdwyB5xYpAwnzQYpplHOo/edit?usp=sharing" TargetMode="External"/><Relationship Id="rId7" Type="http://schemas.openxmlformats.org/officeDocument/2006/relationships/hyperlink" Target="https://forms.gle/tkesNXGYgrJnYJnv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orms.gle/JTNeEC7D24inKdf68" TargetMode="External"/><Relationship Id="rId4" Type="http://schemas.openxmlformats.org/officeDocument/2006/relationships/hyperlink" Target="https://forms.gle/4VFcpPF6SMRZaWDA6" TargetMode="External"/><Relationship Id="rId5" Type="http://schemas.openxmlformats.org/officeDocument/2006/relationships/hyperlink" Target="https://forms.gle/iRNjCf8TCHi8My7v5" TargetMode="External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786575" y="178450"/>
            <a:ext cx="1775400" cy="552948"/>
            <a:chOff x="2048350" y="4383662"/>
            <a:chExt cx="1775400" cy="552948"/>
          </a:xfrm>
        </p:grpSpPr>
        <p:sp>
          <p:nvSpPr>
            <p:cNvPr id="84" name="Google Shape;84;p17"/>
            <p:cNvSpPr txBox="1"/>
            <p:nvPr/>
          </p:nvSpPr>
          <p:spPr>
            <a:xfrm>
              <a:off x="2048350" y="4383662"/>
              <a:ext cx="1775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de" sz="1000">
                  <a:latin typeface="Cairo"/>
                  <a:ea typeface="Cairo"/>
                  <a:cs typeface="Cairo"/>
                  <a:sym typeface="Cairo"/>
                </a:rPr>
                <a:t>ORGANIZED BY</a:t>
              </a:r>
              <a:endParaRPr b="1" i="0" sz="10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pic>
          <p:nvPicPr>
            <p:cNvPr id="85" name="Google Shape;8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37622" y="4661593"/>
              <a:ext cx="1366058" cy="275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7"/>
          <p:cNvSpPr txBox="1"/>
          <p:nvPr>
            <p:ph type="title"/>
          </p:nvPr>
        </p:nvSpPr>
        <p:spPr>
          <a:xfrm>
            <a:off x="1371600" y="2718177"/>
            <a:ext cx="4572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Session 2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371600" y="3175377"/>
            <a:ext cx="45720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February 7, 2024</a:t>
            </a:r>
            <a:endParaRPr/>
          </a:p>
        </p:txBody>
      </p:sp>
      <p:pic>
        <p:nvPicPr>
          <p:cNvPr id="88" name="Google Shape;88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125" y="31252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213" y="312525"/>
            <a:ext cx="32419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915350" y="312525"/>
            <a:ext cx="67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Follow us on</a:t>
            </a:r>
            <a:endParaRPr sz="40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8">
            <a:alphaModFix/>
          </a:blip>
          <a:srcRect b="0" l="60637" r="0" t="0"/>
          <a:stretch/>
        </p:blipFill>
        <p:spPr>
          <a:xfrm rot="2061884">
            <a:off x="3509719" y="550777"/>
            <a:ext cx="155780" cy="2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86568" y="3540674"/>
            <a:ext cx="13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Supported by</a:t>
            </a:r>
            <a:endParaRPr sz="700"/>
          </a:p>
        </p:txBody>
      </p:sp>
      <p:cxnSp>
        <p:nvCxnSpPr>
          <p:cNvPr id="93" name="Google Shape;93;p17"/>
          <p:cNvCxnSpPr/>
          <p:nvPr/>
        </p:nvCxnSpPr>
        <p:spPr>
          <a:xfrm>
            <a:off x="1693625" y="3729600"/>
            <a:ext cx="4307400" cy="21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5937" y="3923387"/>
            <a:ext cx="2132521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9125" y="4405825"/>
            <a:ext cx="81065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56100" y="4405825"/>
            <a:ext cx="11699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28255" y="3923384"/>
            <a:ext cx="2015794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42950" y="4457425"/>
            <a:ext cx="1839974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386650" y="379950"/>
            <a:ext cx="4101300" cy="1806900"/>
          </a:xfrm>
          <a:prstGeom prst="roundRect">
            <a:avLst>
              <a:gd fmla="val 9183" name="adj"/>
            </a:avLst>
          </a:prstGeom>
          <a:solidFill>
            <a:schemeClr val="lt1"/>
          </a:solidFill>
          <a:ln>
            <a:noFill/>
          </a:ln>
          <a:effectLst>
            <a:outerShdw blurRad="357188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25" y="1413650"/>
            <a:ext cx="445000" cy="5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176" y="1550925"/>
            <a:ext cx="1721675" cy="3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86650" y="443125"/>
            <a:ext cx="410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200">
                <a:solidFill>
                  <a:srgbClr val="161616"/>
                </a:solidFill>
                <a:latin typeface="Roboto"/>
                <a:ea typeface="Roboto"/>
                <a:cs typeface="Roboto"/>
                <a:sym typeface="Roboto"/>
              </a:rPr>
              <a:t>Seminarreihe zu Blockchain und Digitalisierung (🇩🇪)</a:t>
            </a:r>
            <a:endParaRPr b="1" sz="1900">
              <a:solidFill>
                <a:srgbClr val="16161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4740875" y="379931"/>
            <a:ext cx="1541700" cy="1806823"/>
            <a:chOff x="6522625" y="379950"/>
            <a:chExt cx="1541700" cy="1600800"/>
          </a:xfrm>
        </p:grpSpPr>
        <p:sp>
          <p:nvSpPr>
            <p:cNvPr id="109" name="Google Shape;109;p18"/>
            <p:cNvSpPr/>
            <p:nvPr/>
          </p:nvSpPr>
          <p:spPr>
            <a:xfrm>
              <a:off x="6522625" y="379950"/>
              <a:ext cx="1541700" cy="1600800"/>
            </a:xfrm>
            <a:prstGeom prst="roundRect">
              <a:avLst>
                <a:gd fmla="val 9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57188" rotWithShape="0" algn="bl" dir="5400000" dist="19050">
                <a:srgbClr val="000000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6546474" y="498438"/>
              <a:ext cx="1494000" cy="13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chemeClr val="dk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Starts</a:t>
              </a:r>
              <a:endParaRPr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600">
                  <a:solidFill>
                    <a:schemeClr val="dk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07</a:t>
              </a:r>
              <a:endParaRPr sz="5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chemeClr val="dk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March 2024</a:t>
              </a:r>
              <a:endParaRPr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11" name="Google Shape;111;p18"/>
          <p:cNvSpPr/>
          <p:nvPr/>
        </p:nvSpPr>
        <p:spPr>
          <a:xfrm>
            <a:off x="6573900" y="2571750"/>
            <a:ext cx="2133600" cy="2128200"/>
          </a:xfrm>
          <a:prstGeom prst="roundRect">
            <a:avLst>
              <a:gd fmla="val 9183" name="adj"/>
            </a:avLst>
          </a:prstGeom>
          <a:solidFill>
            <a:schemeClr val="lt1"/>
          </a:solidFill>
          <a:ln>
            <a:noFill/>
          </a:ln>
          <a:effectLst>
            <a:outerShdw blurRad="357188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86650" y="2571750"/>
            <a:ext cx="5895900" cy="2128200"/>
          </a:xfrm>
          <a:prstGeom prst="roundRect">
            <a:avLst>
              <a:gd fmla="val 9183" name="adj"/>
            </a:avLst>
          </a:prstGeom>
          <a:solidFill>
            <a:schemeClr val="lt1"/>
          </a:solidFill>
          <a:ln>
            <a:noFill/>
          </a:ln>
          <a:effectLst>
            <a:outerShdw blurRad="357188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8"/>
          <p:cNvGrpSpPr/>
          <p:nvPr/>
        </p:nvGrpSpPr>
        <p:grpSpPr>
          <a:xfrm>
            <a:off x="6573869" y="380000"/>
            <a:ext cx="2133559" cy="1806823"/>
            <a:chOff x="6522625" y="379950"/>
            <a:chExt cx="1541700" cy="1600800"/>
          </a:xfrm>
        </p:grpSpPr>
        <p:sp>
          <p:nvSpPr>
            <p:cNvPr id="114" name="Google Shape;114;p18"/>
            <p:cNvSpPr/>
            <p:nvPr/>
          </p:nvSpPr>
          <p:spPr>
            <a:xfrm>
              <a:off x="6522625" y="379950"/>
              <a:ext cx="1541700" cy="1600800"/>
            </a:xfrm>
            <a:prstGeom prst="roundRect">
              <a:avLst>
                <a:gd fmla="val 9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57188" rotWithShape="0" algn="bl" dir="5400000" dist="19050">
                <a:srgbClr val="000000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6546474" y="403639"/>
              <a:ext cx="149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Details &amp; Registration</a:t>
              </a:r>
              <a:endPara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116" name="Google Shape;116;p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388" y="777500"/>
            <a:ext cx="128252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6767325" y="2713750"/>
            <a:ext cx="16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Web3 Talents Special Offer:</a:t>
            </a:r>
            <a:endParaRPr sz="16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198401" y="3329350"/>
            <a:ext cx="288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600" strike="sng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7,990 €</a:t>
            </a:r>
            <a:endParaRPr b="1" sz="2600" strike="sng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D9000C"/>
                </a:solidFill>
                <a:latin typeface="Roboto"/>
                <a:ea typeface="Roboto"/>
                <a:cs typeface="Roboto"/>
                <a:sym typeface="Roboto"/>
              </a:rPr>
              <a:t>5,990 €</a:t>
            </a:r>
            <a:endParaRPr b="1" sz="2800">
              <a:solidFill>
                <a:srgbClr val="D90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11625" y="2716950"/>
            <a:ext cx="52275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Are you looking to take your digital assets journey to the next level? This seminar offers a deep dive into european regulation with leading experts in the fields of tokenization, legal, custody, and much more. </a:t>
            </a:r>
            <a:endParaRPr sz="1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Char char="-"/>
            </a:pPr>
            <a:r>
              <a:rPr lang="de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12 full in-person days at FS split across 4 blocks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Char char="-"/>
            </a:pPr>
            <a:r>
              <a:rPr lang="de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Stand out as an expert in MiCAR &amp; other applicable regulations 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Char char="-"/>
            </a:pPr>
            <a:r>
              <a:rPr lang="de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Connect with fellow industry leaders and executives 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Organization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382875" y="943425"/>
            <a:ext cx="7315200" cy="3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AutoNum type="arabicPeriod"/>
            </a:pPr>
            <a:r>
              <a:rPr b="1"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Session slides and other materials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will be shared on Slack after each session and collected in the </a:t>
            </a:r>
            <a:r>
              <a:rPr b="1" lang="de" sz="13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3"/>
              </a:rPr>
              <a:t>Bitcoin Talents / PUBLIC / Cohort 3 Google Drive folder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(</a:t>
            </a:r>
            <a:r>
              <a:rPr b="1"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save this link</a:t>
            </a:r>
            <a:r>
              <a:rPr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)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. </a:t>
            </a:r>
            <a:endParaRPr sz="1200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iro"/>
              <a:buAutoNum type="arabicPeriod"/>
            </a:pPr>
            <a:r>
              <a:rPr lang="de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4"/>
              </a:rPr>
              <a:t>Create a Profile Slide for yourself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in order to be listed as a Talent on our </a:t>
            </a:r>
            <a:r>
              <a:rPr lang="de" sz="1200">
                <a:latin typeface="Cairo"/>
                <a:ea typeface="Cairo"/>
                <a:cs typeface="Cairo"/>
                <a:sym typeface="Cairo"/>
              </a:rPr>
              <a:t>Bitcoin 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Talents website (</a:t>
            </a:r>
            <a:r>
              <a:rPr lang="de" sz="1200">
                <a:latin typeface="Cairo"/>
                <a:ea typeface="Cairo"/>
                <a:cs typeface="Cairo"/>
                <a:sym typeface="Cairo"/>
              </a:rPr>
              <a:t>see </a:t>
            </a:r>
            <a:r>
              <a:rPr lang="de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5"/>
              </a:rPr>
              <a:t>https://web3-talents.io/dlt-talents/dlt-talents-profiles/</a:t>
            </a:r>
            <a:r>
              <a:rPr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) - </a:t>
            </a:r>
            <a:r>
              <a:rPr b="1" lang="de" sz="1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Deadline: Friday, </a:t>
            </a:r>
            <a:r>
              <a:rPr b="1" lang="de" sz="1200">
                <a:latin typeface="Cairo"/>
                <a:ea typeface="Cairo"/>
                <a:cs typeface="Cairo"/>
                <a:sym typeface="Cairo"/>
              </a:rPr>
              <a:t>February 23, 2024 </a:t>
            </a:r>
            <a:endParaRPr sz="1200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875" y="1749250"/>
            <a:ext cx="3746251" cy="3073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Tip of the week: 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361300" y="799725"/>
            <a:ext cx="74871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3500">
                <a:solidFill>
                  <a:srgbClr val="FFBF3F"/>
                </a:solidFill>
                <a:latin typeface="Lexend"/>
                <a:ea typeface="Lexend"/>
                <a:cs typeface="Lexend"/>
                <a:sym typeface="Lexend"/>
              </a:rPr>
              <a:t>Not your Keys</a:t>
            </a:r>
            <a:r>
              <a:rPr b="1" i="1" lang="de" sz="3500">
                <a:solidFill>
                  <a:srgbClr val="3EDF7E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i="1" lang="de" sz="3500">
                <a:solidFill>
                  <a:srgbClr val="EF9F1F"/>
                </a:solidFill>
                <a:latin typeface="Lexend"/>
                <a:ea typeface="Lexend"/>
                <a:cs typeface="Lexend"/>
                <a:sym typeface="Lexend"/>
              </a:rPr>
              <a:t>-</a:t>
            </a:r>
            <a:r>
              <a:rPr b="1" i="1" lang="de" sz="35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i="1" lang="de" sz="3500">
                <a:solidFill>
                  <a:srgbClr val="DF7F00"/>
                </a:solidFill>
                <a:latin typeface="Lexend"/>
                <a:ea typeface="Lexend"/>
                <a:cs typeface="Lexend"/>
                <a:sym typeface="Lexend"/>
              </a:rPr>
              <a:t>Not your Coins!</a:t>
            </a:r>
            <a:endParaRPr b="1" i="1" sz="3500">
              <a:solidFill>
                <a:srgbClr val="DF7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Cryptosteel Cassette Testbericht 2022 - Das ultimative Backup Tool für  deine Wallet - Hardware-Wallets.DE"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010780" y="2097047"/>
            <a:ext cx="2029294" cy="1828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x Opendime V4.0 | BTC Direct Shop"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375" y="1375056"/>
            <a:ext cx="1978976" cy="1978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DCARD – Hardware Wallet - The Most Trusted and Secure Signing Device  (aka. Hardware Wallet)" id="135" name="Google Shape;13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6652" y="3378522"/>
            <a:ext cx="1529939" cy="1409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tcoin Paper Wallet - Blockchaincenter" id="136" name="Google Shape;13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321" y="3219190"/>
            <a:ext cx="1831085" cy="98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ger Nano X | Ledger" id="137" name="Google Shape;13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0806" y="2958933"/>
            <a:ext cx="1384259" cy="1847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ZOR One | Cryptomaan" id="138" name="Google Shape;13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8870" y="1657861"/>
            <a:ext cx="1413366" cy="1413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ptosteel Capsule Solo | Ledger" id="139" name="Google Shape;139;p20"/>
          <p:cNvPicPr preferRelativeResize="0"/>
          <p:nvPr/>
        </p:nvPicPr>
        <p:blipFill rotWithShape="1">
          <a:blip r:embed="rId9">
            <a:alphaModFix/>
          </a:blip>
          <a:srcRect b="18996" l="69504" r="0" t="18779"/>
          <a:stretch/>
        </p:blipFill>
        <p:spPr>
          <a:xfrm>
            <a:off x="6558187" y="2065997"/>
            <a:ext cx="888549" cy="242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ger Blue: an enterprise grade security device | Ledger" id="140" name="Google Shape;14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93054" y="1832632"/>
            <a:ext cx="1698914" cy="103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319425" y="312575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Stay informed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-330634">
            <a:off x="5830529" y="343083"/>
            <a:ext cx="2146219" cy="370097"/>
          </a:xfrm>
          <a:prstGeom prst="rect">
            <a:avLst/>
          </a:prstGeom>
          <a:solidFill>
            <a:srgbClr val="DF7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@Mentors: “Mentor - Name”</a:t>
            </a:r>
            <a:endParaRPr b="1"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25" y="0"/>
            <a:ext cx="698475" cy="6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425" y="841400"/>
            <a:ext cx="1845247" cy="38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6350" y="894832"/>
            <a:ext cx="2021450" cy="266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8725" y="926850"/>
            <a:ext cx="1957975" cy="38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025" y="1039825"/>
            <a:ext cx="7560352" cy="33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13716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Outlook on the next session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3739700" y="2571750"/>
            <a:ext cx="4565100" cy="1439400"/>
          </a:xfrm>
          <a:prstGeom prst="roundRect">
            <a:avLst>
              <a:gd fmla="val 8464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/>
              <a:t>Assignment </a:t>
            </a:r>
            <a:r>
              <a:rPr lang="de"/>
              <a:t>2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457200" y="960000"/>
            <a:ext cx="7772400" cy="35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 u="sng">
                <a:solidFill>
                  <a:schemeClr val="hlink"/>
                </a:solidFill>
                <a:hlinkClick r:id="rId3"/>
              </a:rPr>
              <a:t>Update Profile Slide Information</a:t>
            </a:r>
            <a:r>
              <a:rPr b="1" lang="de" sz="1300">
                <a:solidFill>
                  <a:schemeClr val="dk1"/>
                </a:solidFill>
              </a:rPr>
              <a:t> (Deadline: </a:t>
            </a:r>
            <a:r>
              <a:rPr b="1" lang="de" sz="1300" u="sng">
                <a:solidFill>
                  <a:schemeClr val="dk1"/>
                </a:solidFill>
              </a:rPr>
              <a:t>Friday, February 23, 2024, 12:00 PM [CET/CEST]</a:t>
            </a:r>
            <a:r>
              <a:rPr b="1" lang="de" sz="1300">
                <a:solidFill>
                  <a:schemeClr val="dk1"/>
                </a:solidFill>
              </a:rPr>
              <a:t>)</a:t>
            </a:r>
            <a:r>
              <a:rPr lang="de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Bitcoin technical deep dive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Get a copy of “Mastering Bitcoin, 2nd Edition” by Andreas Antonopoulos for reference.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Free (non-.pdf version) at </a:t>
            </a:r>
            <a:r>
              <a:rPr lang="de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https://github.com/bitcoinbook/bitcoinbook</a:t>
            </a:r>
            <a:r>
              <a:rPr lang="de">
                <a:solidFill>
                  <a:schemeClr val="dk1"/>
                </a:solidFill>
              </a:rPr>
              <a:t>. At least cursory read chapters 4 &amp; 5.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</a:pPr>
            <a:r>
              <a:rPr lang="de">
                <a:solidFill>
                  <a:schemeClr val="dk1"/>
                </a:solidFill>
              </a:rPr>
              <a:t>Describe the steps to create a public (legacy) address, from private key to Base58 address type.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</a:pPr>
            <a:r>
              <a:rPr lang="de">
                <a:solidFill>
                  <a:schemeClr val="dk1"/>
                </a:solidFill>
              </a:rPr>
              <a:t>What other address types are there? Create a short description for each.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</a:pPr>
            <a:r>
              <a:rPr lang="de">
                <a:solidFill>
                  <a:schemeClr val="dk1"/>
                </a:solidFill>
              </a:rPr>
              <a:t>What is a HD wallet? What advantage does it have over non-deterministic wallets?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</a:pPr>
            <a:r>
              <a:rPr lang="de">
                <a:solidFill>
                  <a:schemeClr val="dk1"/>
                </a:solidFill>
              </a:rPr>
              <a:t>What information is contained in the Block header?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</a:pPr>
            <a:r>
              <a:rPr lang="de">
                <a:solidFill>
                  <a:schemeClr val="dk1"/>
                </a:solidFill>
              </a:rPr>
              <a:t>What is the current difficulty (Block 828904)? How many hashes does it take to mine a block?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Energy consumption and CO2 footprint</a:t>
            </a:r>
            <a:endParaRPr b="1" sz="1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de">
                <a:solidFill>
                  <a:schemeClr val="dk1"/>
                </a:solidFill>
              </a:rPr>
              <a:t>Research the current and historical power consumption of Bitcoin.</a:t>
            </a:r>
            <a:endParaRPr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de">
                <a:solidFill>
                  <a:schemeClr val="dk1"/>
                </a:solidFill>
              </a:rPr>
              <a:t>What are possible ways to reduce the CO2 footprint?</a:t>
            </a:r>
            <a:endParaRPr sz="1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Practical: </a:t>
            </a:r>
            <a:r>
              <a:rPr lang="de">
                <a:solidFill>
                  <a:schemeClr val="dk1"/>
                </a:solidFill>
              </a:rPr>
              <a:t>Connect with other Talents on Twitter, join the #twitter slack channel, follow the </a:t>
            </a:r>
            <a:r>
              <a:rPr lang="de" u="sng">
                <a:solidFill>
                  <a:schemeClr val="hlink"/>
                </a:solidFill>
                <a:hlinkClick r:id="rId5"/>
              </a:rPr>
              <a:t>Bitcoin Talents Twitter list</a:t>
            </a:r>
            <a:r>
              <a:rPr lang="de">
                <a:solidFill>
                  <a:schemeClr val="dk1"/>
                </a:solidFill>
              </a:rPr>
              <a:t>, participate in a Twitter Space. You can also introduce yourself to the whole cohort using </a:t>
            </a:r>
            <a:r>
              <a:rPr b="1" lang="de" u="sng">
                <a:solidFill>
                  <a:schemeClr val="hlink"/>
                </a:solidFill>
                <a:hlinkClick r:id="rId6"/>
              </a:rPr>
              <a:t>THIS TABLE</a:t>
            </a:r>
            <a:r>
              <a:rPr lang="de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REMINDER</a:t>
            </a:r>
            <a:r>
              <a:rPr lang="de">
                <a:solidFill>
                  <a:schemeClr val="dk1"/>
                </a:solidFill>
              </a:rPr>
              <a:t>: In order to participate in the program, you need to fill out this </a:t>
            </a:r>
            <a:r>
              <a:rPr lang="de" u="sng">
                <a:solidFill>
                  <a:schemeClr val="hlink"/>
                </a:solidFill>
                <a:hlinkClick r:id="rId7"/>
              </a:rPr>
              <a:t>FORM</a:t>
            </a:r>
            <a:r>
              <a:rPr lang="de">
                <a:solidFill>
                  <a:schemeClr val="dk1"/>
                </a:solidFill>
              </a:rPr>
              <a:t>. We need your confirmation on this form for GDPR reasons. Please note </a:t>
            </a:r>
            <a:r>
              <a:rPr b="1" lang="de">
                <a:solidFill>
                  <a:schemeClr val="dk1"/>
                </a:solidFill>
              </a:rPr>
              <a:t>that you cannot participate in the program</a:t>
            </a:r>
            <a:r>
              <a:rPr lang="de">
                <a:solidFill>
                  <a:schemeClr val="dk1"/>
                </a:solidFill>
              </a:rPr>
              <a:t> without filling out the survey.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 rot="250285">
            <a:off x="6893199" y="204341"/>
            <a:ext cx="1270265" cy="646119"/>
          </a:xfrm>
          <a:prstGeom prst="rect">
            <a:avLst/>
          </a:prstGeom>
          <a:solidFill>
            <a:srgbClr val="EF9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DYOR!</a:t>
            </a:r>
            <a:endParaRPr b="1" sz="2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6096625" y="2857500"/>
            <a:ext cx="2936700" cy="1383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Use this slide and add your content, text, image, screenshots etc. here. To do so, make a copy of this file for your own slides: Click on “File”, “Make a copy”, save the URL, then edit slides. Create more assignment slides when needed and change layout/design if desired.</a:t>
            </a:r>
            <a:endParaRPr sz="900">
              <a:highlight>
                <a:srgbClr val="FFFF00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00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Try to present your </a:t>
            </a:r>
            <a:r>
              <a:rPr b="1" lang="de" sz="9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key</a:t>
            </a:r>
            <a:r>
              <a:rPr lang="de" sz="900">
                <a:highlight>
                  <a:srgbClr val="FFFF00"/>
                </a:highlight>
                <a:latin typeface="Inter"/>
                <a:ea typeface="Inter"/>
                <a:cs typeface="Inter"/>
                <a:sym typeface="Inter"/>
              </a:rPr>
              <a:t> learnings in less than 3 min.</a:t>
            </a:r>
            <a:endParaRPr sz="900">
              <a:highlight>
                <a:srgbClr val="FFFF00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457200"/>
            <a:ext cx="73152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Assignment XYZ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457200" y="960000"/>
            <a:ext cx="7315200" cy="37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Add your text, images, screenshots, slides etc. here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457200"/>
            <a:ext cx="7772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Submit Assignment</a:t>
            </a:r>
            <a:endParaRPr b="0"/>
          </a:p>
        </p:txBody>
      </p:sp>
      <p:sp>
        <p:nvSpPr>
          <p:cNvPr id="177" name="Google Shape;177;p25"/>
          <p:cNvSpPr txBox="1"/>
          <p:nvPr/>
        </p:nvSpPr>
        <p:spPr>
          <a:xfrm>
            <a:off x="232500" y="4130125"/>
            <a:ext cx="812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You can use the</a:t>
            </a:r>
            <a:r>
              <a:rPr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de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3"/>
              </a:rPr>
              <a:t>Content Questionnaire</a:t>
            </a:r>
            <a:r>
              <a:rPr b="1"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de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to submit content, e.g., articles, studies, projects relevant to Bitcoin (needs to have relevant Bitcoin insights/content)</a:t>
            </a:r>
            <a:endParaRPr sz="1100"/>
          </a:p>
        </p:txBody>
      </p:sp>
      <p:sp>
        <p:nvSpPr>
          <p:cNvPr id="178" name="Google Shape;178;p25">
            <a:hlinkClick r:id="rId4"/>
          </p:cNvPr>
          <p:cNvSpPr txBox="1"/>
          <p:nvPr/>
        </p:nvSpPr>
        <p:spPr>
          <a:xfrm>
            <a:off x="2203500" y="3711775"/>
            <a:ext cx="47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https://forms.gle/iRNjCf8TCHi8My7v5</a:t>
            </a:r>
            <a:r>
              <a:rPr lang="de"/>
              <a:t> 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2313" y="1112400"/>
            <a:ext cx="2599377" cy="259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